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84" r:id="rId1"/>
  </p:sldMasterIdLst>
  <p:notesMasterIdLst>
    <p:notesMasterId r:id="rId17"/>
  </p:notesMasterIdLst>
  <p:sldIdLst>
    <p:sldId id="262" r:id="rId2"/>
    <p:sldId id="295" r:id="rId3"/>
    <p:sldId id="467" r:id="rId4"/>
    <p:sldId id="468" r:id="rId5"/>
    <p:sldId id="469" r:id="rId6"/>
    <p:sldId id="470" r:id="rId7"/>
    <p:sldId id="471" r:id="rId8"/>
    <p:sldId id="472" r:id="rId9"/>
    <p:sldId id="473" r:id="rId10"/>
    <p:sldId id="474" r:id="rId11"/>
    <p:sldId id="475" r:id="rId12"/>
    <p:sldId id="484" r:id="rId13"/>
    <p:sldId id="482" r:id="rId14"/>
    <p:sldId id="476" r:id="rId15"/>
    <p:sldId id="282" r:id="rId16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  <a:srgbClr val="FF00FF"/>
    <a:srgbClr val="FF3300"/>
    <a:srgbClr val="3333FF"/>
    <a:srgbClr val="99FFCC"/>
    <a:srgbClr val="3333CC"/>
    <a:srgbClr val="0033CC"/>
    <a:srgbClr val="FFFF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647" autoAdjust="0"/>
    <p:restoredTop sz="99349" autoAdjust="0"/>
  </p:normalViewPr>
  <p:slideViewPr>
    <p:cSldViewPr>
      <p:cViewPr>
        <p:scale>
          <a:sx n="90" d="100"/>
          <a:sy n="90" d="100"/>
        </p:scale>
        <p:origin x="-504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456E47-77D3-4FE5-9039-ECAAD9491773}" type="datetimeFigureOut">
              <a:rPr lang="zh-TW" altLang="en-US" smtClean="0"/>
              <a:pPr/>
              <a:t>2014/5/22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F82837-16B7-4D79-AB0E-F94F5C0699BA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8675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cap="all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報告完畢  敬請指教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TW" b="1" cap="all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32E64A-18D9-456F-A19C-0CA572CDF016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資通科  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E6CEF-5CDD-4C6D-8689-96AADDFEB57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圖片 7" descr="cht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15082"/>
            <a:ext cx="1142976" cy="6429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 descr="1000627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44000" cy="10111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E6CEF-5CDD-4C6D-8689-96AADDFEB57C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 descr="1000627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44000" cy="8515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14CBC-F453-4076-B072-691B252748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 hasCustomPrompt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zh-TW" altLang="en-US" dirty="0" smtClean="0">
                <a:sym typeface="Wingdings"/>
              </a:rPr>
              <a:t></a:t>
            </a:r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E6CEF-5CDD-4C6D-8689-96AADDFEB57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9" name="圖片 8" descr="1000627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28736"/>
            <a:ext cx="9144000" cy="15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61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389" y="115889"/>
            <a:ext cx="7921625" cy="86518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3DEF1F5-2C2F-4E47-A3E3-54A39C9F876B}" type="datetimeFigureOut">
              <a:rPr lang="zh-TW" altLang="en-US" smtClean="0"/>
              <a:pPr/>
              <a:t>2014/5/22</a:t>
            </a:fld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379EF-BF68-43FA-A884-D095397AAF7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1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圖片 9" descr="cht1.jpg"/>
          <p:cNvPicPr>
            <a:picLocks noChangeAspect="1"/>
          </p:cNvPicPr>
          <p:nvPr/>
        </p:nvPicPr>
        <p:blipFill>
          <a:blip r:embed="rId10" cstate="print">
            <a:lum bright="91000" contrast="-72000"/>
          </a:blip>
          <a:stretch>
            <a:fillRect/>
          </a:stretch>
        </p:blipFill>
        <p:spPr>
          <a:xfrm>
            <a:off x="1428728" y="785794"/>
            <a:ext cx="6143668" cy="5357850"/>
          </a:xfrm>
          <a:prstGeom prst="rect">
            <a:avLst/>
          </a:prstGeom>
          <a:effectLst>
            <a:outerShdw dist="50800" dir="5400000" algn="ctr" rotWithShape="0">
              <a:srgbClr val="000000">
                <a:alpha val="6000"/>
              </a:srgbClr>
            </a:outerShdw>
          </a:effectLst>
        </p:spPr>
      </p:pic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3C66B-E26D-47A7-84D6-F28B2AD802A8}" type="datetimeFigureOut">
              <a:rPr lang="zh-TW" altLang="en-US" smtClean="0"/>
              <a:pPr/>
              <a:t>2014/5/22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E6CEF-5CDD-4C6D-8689-96AADDFEB57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圖片 6" descr="1000627-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6453336"/>
            <a:ext cx="9144000" cy="404664"/>
          </a:xfrm>
          <a:prstGeom prst="rect">
            <a:avLst/>
          </a:prstGeom>
        </p:spPr>
      </p:pic>
      <p:sp>
        <p:nvSpPr>
          <p:cNvPr id="8" name="頁尾版面配置區 4"/>
          <p:cNvSpPr>
            <a:spLocks noGrp="1"/>
          </p:cNvSpPr>
          <p:nvPr/>
        </p:nvSpPr>
        <p:spPr>
          <a:xfrm>
            <a:off x="7164288" y="6286520"/>
            <a:ext cx="1979712" cy="57148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/>
          <a:lstStyle>
            <a:defPPr>
              <a:defRPr lang="zh-TW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600" b="1" dirty="0" smtClean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台南營運處資通科</a:t>
            </a:r>
            <a:endParaRPr lang="zh-TW" altLang="en-US" sz="16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6381329"/>
            <a:ext cx="1152525" cy="47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90" r:id="rId4"/>
    <p:sldLayoutId id="2147483691" r:id="rId5"/>
    <p:sldLayoutId id="2147483692" r:id="rId6"/>
    <p:sldLayoutId id="2147483693" r:id="rId7"/>
    <p:sldLayoutId id="2147483694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4294967295"/>
          </p:nvPr>
        </p:nvSpPr>
        <p:spPr>
          <a:xfrm>
            <a:off x="1259632" y="4725144"/>
            <a:ext cx="6400800" cy="1368623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zh-TW" altLang="en-US" sz="2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資通科</a:t>
            </a:r>
            <a:endParaRPr lang="en-US" altLang="zh-TW" sz="28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en-US" altLang="zh-TW" sz="18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103.05</a:t>
            </a:r>
            <a:endParaRPr lang="zh-TW" altLang="en-US" sz="1800" b="1" dirty="0">
              <a:solidFill>
                <a:srgbClr val="00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707369" y="908720"/>
            <a:ext cx="6672943" cy="321128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常見</a:t>
            </a:r>
            <a:r>
              <a:rPr lang="en-US" altLang="zh-TW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LINE</a:t>
            </a:r>
            <a:r>
              <a:rPr lang="zh-TW" altLang="en-US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          </a:t>
            </a:r>
            <a:r>
              <a:rPr lang="en-US" altLang="zh-TW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/>
            </a:r>
            <a:br>
              <a:rPr lang="en-US" altLang="zh-TW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</a:br>
            <a:r>
              <a:rPr lang="zh-TW" altLang="en-US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     詐騙手法</a:t>
            </a:r>
            <a:r>
              <a:rPr lang="en-US" altLang="zh-TW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/>
            </a:r>
            <a:br>
              <a:rPr lang="en-US" altLang="zh-TW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</a:br>
            <a:r>
              <a:rPr lang="zh-TW" altLang="en-US" sz="72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    與應對建議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861" y="1052736"/>
            <a:ext cx="1020451" cy="99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267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858786" y="1640795"/>
            <a:ext cx="8105702" cy="4452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400"/>
              </a:lnSpc>
            </a:pP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一、</a:t>
            </a:r>
            <a:r>
              <a:rPr lang="zh-TW" altLang="en-US" sz="4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前言</a:t>
            </a: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二、詐騙手法說明</a:t>
            </a: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4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三</a:t>
            </a: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4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詐騙案例與應對建議</a:t>
            </a:r>
            <a:endParaRPr lang="en-US" altLang="zh-TW" sz="40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40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4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四</a:t>
            </a: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、修改</a:t>
            </a:r>
            <a:r>
              <a:rPr lang="en-US" altLang="zh-TW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LINE </a:t>
            </a: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個人資料的設定</a:t>
            </a: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40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r>
              <a:rPr lang="zh-TW" altLang="en-US" sz="4000" b="1" dirty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五</a:t>
            </a:r>
            <a:r>
              <a:rPr lang="zh-TW" altLang="en-US" sz="40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、結語</a:t>
            </a:r>
            <a:endParaRPr lang="en-US" altLang="zh-TW" sz="4000" b="1" dirty="0" smtClean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3400"/>
              </a:lnSpc>
            </a:pPr>
            <a:endParaRPr lang="en-US" altLang="zh-TW" sz="4000" b="1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979712" y="116632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內    容</a:t>
            </a:r>
            <a:endParaRPr lang="zh-TW" altLang="en-US" sz="48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6968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181971" y="-99392"/>
            <a:ext cx="4878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前   言</a:t>
            </a:r>
            <a:endParaRPr lang="zh-TW" altLang="en-US" sz="54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329074" y="1066666"/>
            <a:ext cx="8635414" cy="5170646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indent="719138">
              <a:lnSpc>
                <a:spcPts val="3600"/>
              </a:lnSpc>
            </a:pPr>
            <a:r>
              <a:rPr lang="en-US" altLang="zh-TW" sz="2400" b="1" dirty="0" smtClean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         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是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什麼呢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？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是個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APP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應用程式，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讓您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透過網路，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隨時隨地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都能簡單迅速地傳送免費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訊息</a:t>
            </a:r>
            <a:r>
              <a:rPr lang="zh-TW" altLang="en-US" sz="2400" dirty="0">
                <a:latin typeface="Times New Roman" pitchFamily="18" charset="0"/>
                <a:ea typeface="微軟正黑體" pitchFamily="34" charset="-120"/>
              </a:rPr>
              <a:t>及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可愛的貼</a:t>
            </a:r>
            <a:r>
              <a:rPr lang="zh-TW" altLang="en-US" sz="2400" dirty="0">
                <a:latin typeface="Times New Roman" pitchFamily="18" charset="0"/>
                <a:ea typeface="微軟正黑體" pitchFamily="34" charset="-120"/>
              </a:rPr>
              <a:t>圖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給好友。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除了提供您一對一聊天之外，還有方便的群組聊天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功能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。</a:t>
            </a:r>
            <a:endParaRPr lang="en-US" altLang="zh-TW" sz="2400" dirty="0" smtClean="0">
              <a:latin typeface="Times New Roman" pitchFamily="18" charset="0"/>
              <a:ea typeface="微軟正黑體" pitchFamily="34" charset="-120"/>
            </a:endParaRPr>
          </a:p>
          <a:p>
            <a:pPr indent="719138">
              <a:lnSpc>
                <a:spcPts val="3600"/>
              </a:lnSpc>
            </a:pP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雖然讓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使用者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享受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到網路溝通的便利，也省下通話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費用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 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(</a:t>
            </a:r>
            <a:r>
              <a:rPr lang="zh-TW" altLang="en-US" b="1" dirty="0" smtClean="0">
                <a:solidFill>
                  <a:srgbClr val="FF0000"/>
                </a:solidFill>
                <a:latin typeface="Times New Roman" pitchFamily="18" charset="0"/>
                <a:ea typeface="微軟正黑體" pitchFamily="34" charset="-120"/>
              </a:rPr>
              <a:t>我們的痛！但無奈！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)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，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但這樣的「便利」卻也演變成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歹徒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用來詐騙的新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工具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。接下來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將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為大家介紹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使用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的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注意事項，還有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透過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en-US" altLang="zh-TW" sz="2400" dirty="0" smtClean="0"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常見</a:t>
            </a:r>
            <a:r>
              <a:rPr lang="zh-TW" altLang="zh-TW" sz="2400" dirty="0">
                <a:latin typeface="Times New Roman" pitchFamily="18" charset="0"/>
                <a:ea typeface="微軟正黑體" pitchFamily="34" charset="-120"/>
              </a:rPr>
              <a:t>的詐騙</a:t>
            </a:r>
            <a:r>
              <a:rPr lang="zh-TW" altLang="zh-TW" sz="2400" dirty="0" smtClean="0">
                <a:latin typeface="Times New Roman" pitchFamily="18" charset="0"/>
                <a:ea typeface="微軟正黑體" pitchFamily="34" charset="-120"/>
              </a:rPr>
              <a:t>手法</a:t>
            </a:r>
            <a:r>
              <a:rPr lang="zh-TW" altLang="en-US" sz="2400" dirty="0" smtClean="0">
                <a:latin typeface="Times New Roman" pitchFamily="18" charset="0"/>
                <a:ea typeface="微軟正黑體" pitchFamily="34" charset="-120"/>
              </a:rPr>
              <a:t>。</a:t>
            </a:r>
            <a:endParaRPr lang="en-US" altLang="zh-TW" sz="2400" dirty="0" smtClean="0">
              <a:latin typeface="Times New Roman" pitchFamily="18" charset="0"/>
              <a:ea typeface="微軟正黑體" pitchFamily="34" charset="-120"/>
            </a:endParaRPr>
          </a:p>
          <a:p>
            <a:pPr indent="719138">
              <a:lnSpc>
                <a:spcPts val="3600"/>
              </a:lnSpc>
            </a:pPr>
            <a:r>
              <a:rPr lang="zh-TW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最後提供</a:t>
            </a:r>
            <a:r>
              <a:rPr lang="zh-TW" altLang="zh-TW" sz="2400" b="1" dirty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大家安全使用</a:t>
            </a:r>
            <a:r>
              <a:rPr lang="en-US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 </a:t>
            </a:r>
            <a:r>
              <a:rPr lang="zh-TW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的</a:t>
            </a:r>
            <a:r>
              <a:rPr lang="zh-TW" altLang="zh-TW" sz="2400" b="1" dirty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小撇步，提醒大家在使用時，不要因為一時的方便，而造成自己</a:t>
            </a:r>
            <a:r>
              <a:rPr lang="zh-TW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金錢</a:t>
            </a:r>
            <a:r>
              <a:rPr lang="zh-TW" altLang="en-US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、個資遭盜</a:t>
            </a:r>
            <a:r>
              <a:rPr lang="zh-TW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或</a:t>
            </a:r>
            <a:r>
              <a:rPr lang="zh-TW" altLang="zh-TW" sz="2400" b="1" dirty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電腦的</a:t>
            </a:r>
            <a:r>
              <a:rPr lang="zh-TW" altLang="zh-TW" sz="2400" b="1" dirty="0" smtClean="0">
                <a:solidFill>
                  <a:srgbClr val="3333FF"/>
                </a:solidFill>
                <a:latin typeface="Times New Roman" pitchFamily="18" charset="0"/>
                <a:ea typeface="微軟正黑體" pitchFamily="34" charset="-120"/>
              </a:rPr>
              <a:t>損害！</a:t>
            </a:r>
            <a:endParaRPr lang="zh-TW" altLang="en-US" sz="2400" b="1" dirty="0">
              <a:solidFill>
                <a:srgbClr val="3333FF"/>
              </a:solidFill>
              <a:latin typeface="Times New Roman" pitchFamily="18" charset="0"/>
              <a:ea typeface="微軟正黑體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81" y="1066666"/>
            <a:ext cx="502901" cy="50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9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381000" y="1124744"/>
            <a:ext cx="8449733" cy="4801314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3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實際</a:t>
            </a:r>
            <a:r>
              <a:rPr lang="zh-TW" alt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案例 </a:t>
            </a:r>
            <a:r>
              <a:rPr lang="en-US" alt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1</a:t>
            </a:r>
          </a:p>
          <a:p>
            <a:pPr indent="627063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被騙客戶平時有做電子商務交易，須經由快遞收郵件，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接獲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仿黑貓宅急便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簡訊通知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，告知有郵件接收。於是客戶進一步</a:t>
            </a:r>
            <a:r>
              <a:rPr lang="zh-TW" altLang="en-US" sz="24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連結查詢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，並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依指示簡訊安裝一軟體後，進入一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類似黑貓宅便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網頁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，因無法進一步查詢，用戶即退出。用戶以為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沒事，結果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卻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發生被盜用購買小額付款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endParaRPr lang="en-US" altLang="zh-TW" sz="30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實際案例 </a:t>
            </a:r>
            <a:r>
              <a:rPr lang="en-US" altLang="en-US" sz="3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</a:t>
            </a:r>
          </a:p>
          <a:p>
            <a:pPr indent="627063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客戶有使用</a:t>
            </a:r>
            <a:r>
              <a:rPr lang="en-US" sz="2400" dirty="0" err="1" smtClean="0">
                <a:latin typeface="微軟正黑體" pitchFamily="34" charset="-120"/>
                <a:ea typeface="微軟正黑體" pitchFamily="34" charset="-120"/>
              </a:rPr>
              <a:t>PChome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購物，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接獲</a:t>
            </a:r>
            <a:r>
              <a:rPr lang="zh-TW" altLang="en-US" sz="24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類似黑貓宅急便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訊息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，以為有物件要收，於是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依簡訊網址做</a:t>
            </a:r>
            <a:r>
              <a:rPr lang="zh-TW" altLang="en-US" sz="24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超連結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，結果點進去一片空白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，客戶以為沒事退出，結果卻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發現小額付款被盜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，二星期後客戶太太與父親也接獲相同詐騙簡訊。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51113" y="-27384"/>
            <a:ext cx="76417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5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詐騙</a:t>
            </a:r>
            <a:r>
              <a:rPr lang="zh-TW" altLang="en-US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手法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一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en-US" altLang="zh-TW" sz="5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假</a:t>
            </a:r>
            <a:r>
              <a:rPr lang="zh-TW" altLang="en-US" sz="4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宅急</a:t>
            </a:r>
            <a:r>
              <a:rPr lang="zh-TW" altLang="en-US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便</a:t>
            </a:r>
            <a:endParaRPr lang="zh-TW" altLang="en-US" sz="54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3926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61257" y="-99392"/>
            <a:ext cx="8621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TW" altLang="en-US" sz="5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詐騙</a:t>
            </a:r>
            <a:r>
              <a:rPr lang="zh-TW" altLang="en-US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手法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(</a:t>
            </a:r>
            <a:r>
              <a:rPr lang="zh-TW" alt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二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)</a:t>
            </a:r>
            <a:r>
              <a:rPr lang="en-US" altLang="zh-TW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-</a:t>
            </a:r>
            <a:r>
              <a:rPr lang="zh-TW" altLang="en-US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不明來源的超連結</a:t>
            </a:r>
            <a:endParaRPr lang="zh-TW" altLang="en-US" sz="4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  <p:pic>
        <p:nvPicPr>
          <p:cNvPr id="6" name="Picture 4" descr="http://l2.yimg.com/bt/api/res/1.2/oT12EMlMnJrAwVtaD0rZog--/YXBwaWQ9eW5ld3M7cT04NTt3PTUzNA--/http:/imgcld.zenfs.com/prod/tw_tech/dff0be2e0da1eac7d28916885ac756f3_5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57"/>
          <a:stretch/>
        </p:blipFill>
        <p:spPr bwMode="auto">
          <a:xfrm>
            <a:off x="678771" y="2373616"/>
            <a:ext cx="2957125" cy="357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fbcdn-sphotos-b-a.akamaihd.net/hphotos-ak-frc1/t31/1921179_606000059478435_869807869_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2" r="10525"/>
          <a:stretch/>
        </p:blipFill>
        <p:spPr bwMode="auto">
          <a:xfrm>
            <a:off x="4427985" y="1988840"/>
            <a:ext cx="280831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851920" y="5373216"/>
            <a:ext cx="4876800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以上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則</a:t>
            </a:r>
            <a:r>
              <a:rPr lang="en-US" altLang="zh-TW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lang="zh-TW" altLang="en-US" sz="24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超連結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為竊取個人帳密或植入不法程式的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詐騙手法</a:t>
            </a:r>
            <a:endParaRPr lang="en-US" altLang="zh-TW" sz="2400" dirty="0" smtClean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74578" y="1052736"/>
            <a:ext cx="86214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865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客戶收到簡訊，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依簡訊網址</a:t>
            </a:r>
            <a:r>
              <a:rPr lang="zh-TW" altLang="en-US" sz="24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超連結</a:t>
            </a:r>
            <a:r>
              <a:rPr lang="zh-TW" alt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後，手機卻當掉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，手機重開機再</a:t>
            </a:r>
            <a:r>
              <a:rPr lang="zh-TW" altLang="en-US" sz="24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重新超連結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後又當機</a:t>
            </a:r>
            <a:r>
              <a:rPr lang="zh-TW" altLang="en-US" sz="2400" dirty="0">
                <a:latin typeface="微軟正黑體" pitchFamily="34" charset="-120"/>
                <a:ea typeface="微軟正黑體" pitchFamily="34" charset="-120"/>
              </a:rPr>
              <a:t>，客戶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以為沒事不理會卻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發生小額付款被盜用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9141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9491" y="1228397"/>
            <a:ext cx="8513806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7191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假冒通知</a:t>
            </a:r>
            <a:r>
              <a:rPr kumimoji="1" lang="en-US" altLang="zh-TW" sz="28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『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取消網路電費支付的詐騙手法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』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</a:t>
            </a:r>
            <a:r>
              <a:rPr kumimoji="1" lang="zh-TW" altLang="en-US" sz="28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刑事局預防科指出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是被害人收到類似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「您正在申請網上支付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103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年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3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月電費共計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480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元，若非本人操作，請查看電子憑證進行取消」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簡訊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被害人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好奇連結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簡訊網址查證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，就會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出現名為「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憑證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」的安裝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超連結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。只要被害人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順手點選安裝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，就落入騙局，螢幕會出現同意或取消交易選項，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即使點選「取消」，木馬程式已植入手機，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1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小時後便收到小額付費通知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，驚覺被騙。警方說一旦木馬已植入手機，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同意或取消選項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，只是掩人耳目，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不管怎麼選，都會被詐財</a:t>
            </a:r>
            <a:r>
              <a:rPr kumimoji="1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。</a:t>
            </a:r>
            <a:endParaRPr kumimoji="1" lang="zh-TW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新細明體" pitchFamily="18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186266" y="-99392"/>
            <a:ext cx="87037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詐騙手法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(</a:t>
            </a:r>
            <a:r>
              <a:rPr lang="zh-TW" alt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三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)</a:t>
            </a:r>
            <a:r>
              <a:rPr lang="en-US" altLang="zh-TW" sz="5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-</a:t>
            </a:r>
            <a:r>
              <a:rPr lang="zh-TW" altLang="en-US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小額付費的簡訊</a:t>
            </a:r>
            <a:endParaRPr lang="zh-TW" altLang="en-US" sz="32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8444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46138" y="1268760"/>
            <a:ext cx="8403947" cy="4893647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/>
            <a:r>
              <a:rPr lang="zh-TW" altLang="en-US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實際案例 </a:t>
            </a:r>
            <a:r>
              <a:rPr lang="en-US" altLang="zh-TW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1</a:t>
            </a:r>
            <a:endParaRPr lang="en-US" sz="2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indent="628650"/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假冒受害人親友名義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以</a:t>
            </a:r>
            <a:r>
              <a:rPr lang="en-US" sz="2600" dirty="0" smtClean="0">
                <a:latin typeface="微軟正黑體" pitchFamily="34" charset="-120"/>
                <a:ea typeface="微軟正黑體" pitchFamily="34" charset="-120"/>
              </a:rPr>
              <a:t>L</a:t>
            </a:r>
            <a:r>
              <a:rPr lang="en-US" altLang="zh-TW" sz="2600" dirty="0" smtClean="0">
                <a:latin typeface="微軟正黑體" pitchFamily="34" charset="-120"/>
                <a:ea typeface="微軟正黑體" pitchFamily="34" charset="-120"/>
              </a:rPr>
              <a:t>INE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發簡訊給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受害人，告知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受害人親友的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手機壞掉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請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受害人</a:t>
            </a:r>
            <a:r>
              <a:rPr lang="zh-TW" altLang="en-US" sz="26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幫忙代收簡訊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6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幫忙回覆確認</a:t>
            </a:r>
            <a:r>
              <a:rPr lang="zh-TW" alt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受害人誤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以為是親友所發，於是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依簡訊指示去做相關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密碼確認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，結果即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發生被盜用購買小額付款情事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。受害人直到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其親友通知</a:t>
            </a:r>
            <a:r>
              <a:rPr lang="en-US" sz="2600" dirty="0" smtClean="0">
                <a:latin typeface="微軟正黑體" pitchFamily="34" charset="-120"/>
                <a:ea typeface="微軟正黑體" pitchFamily="34" charset="-120"/>
              </a:rPr>
              <a:t>L</a:t>
            </a:r>
            <a:r>
              <a:rPr lang="en-US" altLang="zh-TW" sz="2600" dirty="0" smtClean="0">
                <a:latin typeface="微軟正黑體" pitchFamily="34" charset="-120"/>
                <a:ea typeface="微軟正黑體" pitchFamily="34" charset="-120"/>
              </a:rPr>
              <a:t>INE</a:t>
            </a:r>
            <a:r>
              <a:rPr lang="en-US" sz="26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帳號被盜，到本公司查詢才知被盜用購買小額付款。</a:t>
            </a:r>
            <a:endParaRPr lang="en-US" altLang="zh-TW" sz="2600" dirty="0" smtClean="0">
              <a:latin typeface="微軟正黑體" pitchFamily="34" charset="-120"/>
              <a:ea typeface="微軟正黑體" pitchFamily="34" charset="-120"/>
            </a:endParaRPr>
          </a:p>
          <a:p>
            <a:pPr indent="628650"/>
            <a:endParaRPr lang="en-US" altLang="zh-TW" sz="26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實際</a:t>
            </a:r>
            <a:r>
              <a:rPr lang="zh-TW" altLang="en-US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案例 </a:t>
            </a:r>
            <a:r>
              <a:rPr lang="en-US" altLang="zh-TW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2</a:t>
            </a:r>
            <a:endParaRPr lang="en-US" altLang="en-US" sz="2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indent="628650"/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收到假冒親友名義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發</a:t>
            </a:r>
            <a:r>
              <a:rPr lang="en-US" sz="2600" dirty="0" smtClean="0">
                <a:latin typeface="微軟正黑體" pitchFamily="34" charset="-120"/>
                <a:ea typeface="微軟正黑體" pitchFamily="34" charset="-120"/>
              </a:rPr>
              <a:t>L</a:t>
            </a:r>
            <a:r>
              <a:rPr lang="en-US" altLang="zh-TW" sz="2600" dirty="0" smtClean="0">
                <a:latin typeface="微軟正黑體" pitchFamily="34" charset="-120"/>
                <a:ea typeface="微軟正黑體" pitchFamily="34" charset="-120"/>
              </a:rPr>
              <a:t>INE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給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受害人，要求</a:t>
            </a:r>
            <a:r>
              <a:rPr lang="zh-TW" altLang="en-US" sz="2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受害人回覆</a:t>
            </a:r>
            <a:r>
              <a:rPr lang="zh-TW" alt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手機號碼及身分</a:t>
            </a:r>
            <a:r>
              <a:rPr lang="zh-TW" altLang="en-US" sz="2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證字號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受害人信以為真</a:t>
            </a:r>
            <a:r>
              <a:rPr lang="zh-TW" altLang="en-US" sz="26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照辦後即發生</a:t>
            </a:r>
            <a:r>
              <a:rPr lang="zh-TW" altLang="en-US" sz="26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被盜用購買小額</a:t>
            </a:r>
            <a:r>
              <a:rPr lang="zh-TW" altLang="en-US" sz="2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付款</a:t>
            </a:r>
            <a:r>
              <a:rPr lang="zh-TW" altLang="en-US" sz="2600" dirty="0" smtClean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203200" y="-99392"/>
            <a:ext cx="87968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詐騙手法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(</a:t>
            </a:r>
            <a:r>
              <a:rPr lang="zh-TW" altLang="en-US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四</a:t>
            </a:r>
            <a:r>
              <a:rPr lang="en-US" altLang="zh-TW" sz="36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)</a:t>
            </a:r>
            <a:r>
              <a:rPr lang="en-US" altLang="zh-TW" sz="5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-</a:t>
            </a:r>
            <a:r>
              <a:rPr lang="zh-TW" altLang="en-US" sz="40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幫忙收簡訊認證碼</a:t>
            </a:r>
            <a:endParaRPr lang="zh-TW" altLang="en-US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965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4056" y="187549"/>
            <a:ext cx="7921625" cy="865187"/>
          </a:xfrm>
        </p:spPr>
        <p:txBody>
          <a:bodyPr/>
          <a:lstStyle/>
          <a:p>
            <a:pPr algn="ctr"/>
            <a:r>
              <a:rPr lang="zh-TW" altLang="en-US" sz="5400" b="1" dirty="0">
                <a:gradFill flip="none" rotWithShape="1">
                  <a:gsLst>
                    <a:gs pos="0">
                      <a:schemeClr val="accent1">
                        <a:lumMod val="75000"/>
                        <a:shade val="30000"/>
                        <a:satMod val="115000"/>
                      </a:schemeClr>
                    </a:gs>
                    <a:gs pos="50000">
                      <a:schemeClr val="accent1">
                        <a:lumMod val="75000"/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lumMod val="75000"/>
                        <a:shade val="100000"/>
                        <a:satMod val="115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ea typeface="微軟正黑體" pitchFamily="34" charset="-120"/>
                <a:cs typeface="Times New Roman" pitchFamily="18" charset="0"/>
              </a:rPr>
              <a:t>詐騙案例與應對建議總結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565229"/>
              </p:ext>
            </p:extLst>
          </p:nvPr>
        </p:nvGraphicFramePr>
        <p:xfrm>
          <a:off x="417918" y="1268760"/>
          <a:ext cx="8282764" cy="3620993"/>
        </p:xfrm>
        <a:graphic>
          <a:graphicData uri="http://schemas.openxmlformats.org/drawingml/2006/table">
            <a:tbl>
              <a:tblPr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529509"/>
                <a:gridCol w="3041595"/>
                <a:gridCol w="2711660"/>
              </a:tblGrid>
              <a:tr h="48528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32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詐騙案例</a:t>
                      </a:r>
                      <a:endParaRPr lang="zh-TW" altLang="en-US" sz="32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>
                        <a:alpha val="8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32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受害情形</a:t>
                      </a:r>
                      <a:endParaRPr lang="zh-TW" altLang="en-US" sz="32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>
                        <a:alpha val="8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3200" b="1" u="none" strike="noStrike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應對方法</a:t>
                      </a:r>
                      <a:endParaRPr lang="zh-TW" altLang="en-US" sz="3200" b="1" i="0" u="none" strike="noStrike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FFCC">
                        <a:alpha val="89804"/>
                      </a:srgbClr>
                    </a:solidFill>
                  </a:tcPr>
                </a:tc>
              </a:tr>
              <a:tr h="51405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接獲仿黑貓宅急便簡訊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被盜用購買小額付款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不點選不明的</a:t>
                      </a:r>
                      <a:r>
                        <a:rPr lang="zh-TW" altLang="en-US" sz="18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超連結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</a:tr>
              <a:tr h="54478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依接收簡訊網址超連結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手機當掉，被盜用購買小額付款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不點選不明的</a:t>
                      </a:r>
                      <a:r>
                        <a:rPr lang="zh-TW" altLang="en-US" sz="1800" b="1" u="none" strike="noStrike" dirty="0" smtClean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超連結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</a:tr>
              <a:tr h="59358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接獲取消網路電費支付簡訊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被盜用購買小額付款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來路不明簡訊</a:t>
                      </a:r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勿理會，隨即刪除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</a:tr>
              <a:tr h="661091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假冒親友幫忙代收簡訊，做相關密碼確認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被盜用訂購小額付款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直接打電話詢問親友</a:t>
                      </a:r>
                      <a:r>
                        <a:rPr lang="zh-TW" altLang="en-US" sz="1800" b="1" u="none" strike="noStrike" dirty="0" smtClean="0">
                          <a:solidFill>
                            <a:srgbClr val="3333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確認</a:t>
                      </a:r>
                      <a:endParaRPr lang="zh-TW" altLang="en-US" sz="1800" b="1" i="0" u="none" strike="noStrike" dirty="0">
                        <a:solidFill>
                          <a:srgbClr val="3333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>
                        <a:alpha val="90000"/>
                      </a:srgbClr>
                    </a:solidFill>
                  </a:tcPr>
                </a:tc>
              </a:tr>
              <a:tr h="796896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假冒親友名義要受害人回覆身分證字號等個資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被盜用購買小額付款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800" b="1" u="none" strike="noStrike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不透漏任何個人</a:t>
                      </a:r>
                      <a:r>
                        <a:rPr lang="zh-TW" altLang="en-US" sz="1800" b="1" u="none" strike="noStrike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資料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  <a:alpha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395536" y="5013176"/>
            <a:ext cx="8352928" cy="1384995"/>
          </a:xfrm>
          <a:prstGeom prst="rect">
            <a:avLst/>
          </a:prstGeom>
          <a:solidFill>
            <a:srgbClr val="FFFF0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建議安全措施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修改</a:t>
            </a:r>
            <a:r>
              <a:rPr lang="en-US" altLang="zh-TW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en-US" sz="20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個人資料的設定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，保護個人帳號暴露，降低被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詐騙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機率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好友</a:t>
            </a:r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:【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自動加入好友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允許被加入好友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】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都不要打勾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r>
              <a:rPr lang="en-US" altLang="zh-TW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20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隱私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設定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【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公開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ID】</a:t>
            </a:r>
            <a:r>
              <a:rPr lang="zh-TW" alt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不要打勾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75187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107504" y="16168"/>
            <a:ext cx="888483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修改</a:t>
            </a:r>
            <a:r>
              <a:rPr lang="en-US" altLang="zh-TW" sz="5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個人資料的</a:t>
            </a:r>
            <a:r>
              <a:rPr lang="zh-TW" altLang="en-US" sz="5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設定</a:t>
            </a:r>
            <a:r>
              <a:rPr lang="en-US" altLang="zh-TW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1/3</a:t>
            </a:r>
            <a:endParaRPr lang="zh-TW" altLang="en-US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  <p:pic>
        <p:nvPicPr>
          <p:cNvPr id="1026" name="Picture 2" descr="http://paper.udn.com/udnpaper/POH0053/246218/web/1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902" y="1988840"/>
            <a:ext cx="2401527" cy="393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237273" y="3879744"/>
            <a:ext cx="2672460" cy="14305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  <a:latin typeface="Times New Roman" pitchFamily="18" charset="0"/>
              <a:ea typeface="微軟正黑體" pitchFamily="34" charset="-120"/>
            </a:endParaRPr>
          </a:p>
        </p:txBody>
      </p:sp>
      <p:pic>
        <p:nvPicPr>
          <p:cNvPr id="11" name="Picture 2" descr="http://paper.udn.com/udnpaper/POH0053/246218/web/1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64" b="23697"/>
          <a:stretch/>
        </p:blipFill>
        <p:spPr bwMode="auto">
          <a:xfrm>
            <a:off x="4957779" y="2351286"/>
            <a:ext cx="4106572" cy="2700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age.walker-a.com/images/2013/07/lines/li-2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53" b="37670"/>
          <a:stretch/>
        </p:blipFill>
        <p:spPr bwMode="auto">
          <a:xfrm>
            <a:off x="277953" y="1232640"/>
            <a:ext cx="2704530" cy="3925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2394941" y="1953159"/>
            <a:ext cx="483489" cy="55820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33752" y="2590616"/>
            <a:ext cx="593105" cy="789967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  <a:latin typeface="Times New Roman" pitchFamily="18" charset="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6085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iledisk.talk.tw/4/Media/TalkMedia40220131009002147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447" b="29881"/>
          <a:stretch/>
        </p:blipFill>
        <p:spPr bwMode="auto">
          <a:xfrm>
            <a:off x="3833275" y="1945536"/>
            <a:ext cx="2615458" cy="4029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paper.udn.com/udnpaper/POH0053/246218/web/1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64" b="23697"/>
          <a:stretch/>
        </p:blipFill>
        <p:spPr bwMode="auto">
          <a:xfrm>
            <a:off x="146111" y="1323739"/>
            <a:ext cx="3238637" cy="213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6603591" y="2092628"/>
            <a:ext cx="2367116" cy="388281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自動加入好友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】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允許被加入好友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】</a:t>
            </a:r>
          </a:p>
          <a:p>
            <a:endParaRPr lang="en-US" altLang="zh-TW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都不要打勾</a:t>
            </a:r>
            <a:r>
              <a:rPr lang="en-US" altLang="zh-TW" sz="3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!!</a:t>
            </a:r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6111" y="2988960"/>
            <a:ext cx="3196175" cy="56044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  <a:latin typeface="Times New Roman" pitchFamily="18" charset="0"/>
              <a:ea typeface="微軟正黑體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H="1" flipV="1">
            <a:off x="6383867" y="2761741"/>
            <a:ext cx="492389" cy="2201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/>
          <p:nvPr/>
        </p:nvCxnSpPr>
        <p:spPr>
          <a:xfrm flipH="1">
            <a:off x="6448733" y="3783568"/>
            <a:ext cx="316134" cy="35384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字方塊 13"/>
          <p:cNvSpPr txBox="1"/>
          <p:nvPr/>
        </p:nvSpPr>
        <p:spPr>
          <a:xfrm>
            <a:off x="107504" y="16168"/>
            <a:ext cx="888483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修改</a:t>
            </a:r>
            <a:r>
              <a:rPr lang="en-US" altLang="zh-TW" sz="5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個人資料的</a:t>
            </a:r>
            <a:r>
              <a:rPr lang="zh-TW" altLang="en-US" sz="5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設定</a:t>
            </a:r>
            <a:r>
              <a:rPr lang="en-US" altLang="zh-TW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2</a:t>
            </a:r>
            <a:r>
              <a:rPr lang="en-US" altLang="zh-TW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/3</a:t>
            </a:r>
            <a:endParaRPr lang="zh-TW" altLang="en-US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231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iledisk.talk.tw/4/Media/TalkMedia40220131009002147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81" r="151" b="29881"/>
          <a:stretch/>
        </p:blipFill>
        <p:spPr bwMode="auto">
          <a:xfrm>
            <a:off x="3668486" y="2063396"/>
            <a:ext cx="2713879" cy="3888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paper.udn.com/udnpaper/POH0053/246218/web/1.gif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64" b="23697"/>
          <a:stretch/>
        </p:blipFill>
        <p:spPr bwMode="auto">
          <a:xfrm>
            <a:off x="395536" y="1480436"/>
            <a:ext cx="2962652" cy="194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圓角矩形 1"/>
          <p:cNvSpPr/>
          <p:nvPr/>
        </p:nvSpPr>
        <p:spPr>
          <a:xfrm>
            <a:off x="6570934" y="2060848"/>
            <a:ext cx="2268266" cy="360294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defTabSz="864000"/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公開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ID】</a:t>
            </a:r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不要打勾</a:t>
            </a:r>
            <a:r>
              <a:rPr lang="en-US" altLang="zh-TW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!!</a:t>
            </a:r>
          </a:p>
          <a:p>
            <a:pPr algn="ctr"/>
            <a:endParaRPr lang="zh-TW" altLang="en-US" sz="16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61844" y="2868560"/>
            <a:ext cx="3196175" cy="560440"/>
          </a:xfrm>
          <a:prstGeom prst="rect">
            <a:avLst/>
          </a:prstGeom>
          <a:noFill/>
          <a:ln w="571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n w="57150">
                <a:solidFill>
                  <a:schemeClr val="tx1"/>
                </a:solidFill>
              </a:ln>
              <a:latin typeface="Times New Roman" pitchFamily="18" charset="0"/>
              <a:ea typeface="微軟正黑體" pitchFamily="34" charset="-120"/>
            </a:endParaRPr>
          </a:p>
        </p:txBody>
      </p:sp>
      <p:cxnSp>
        <p:nvCxnSpPr>
          <p:cNvPr id="11" name="直線單箭頭接點 10"/>
          <p:cNvCxnSpPr/>
          <p:nvPr/>
        </p:nvCxnSpPr>
        <p:spPr>
          <a:xfrm flipH="1">
            <a:off x="6206067" y="3418230"/>
            <a:ext cx="745066" cy="28022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字方塊 11"/>
          <p:cNvSpPr txBox="1"/>
          <p:nvPr/>
        </p:nvSpPr>
        <p:spPr>
          <a:xfrm>
            <a:off x="107504" y="16168"/>
            <a:ext cx="888483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修改</a:t>
            </a:r>
            <a:r>
              <a:rPr lang="en-US" altLang="zh-TW" sz="5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LINE</a:t>
            </a:r>
            <a:r>
              <a:rPr lang="zh-TW" altLang="en-US" sz="5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個人資料的</a:t>
            </a:r>
            <a:r>
              <a:rPr lang="zh-TW" altLang="en-US" sz="5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設定</a:t>
            </a:r>
            <a:r>
              <a:rPr lang="en-US" altLang="zh-TW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3/3</a:t>
            </a:r>
            <a:endParaRPr lang="zh-TW" altLang="en-US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9768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1005691"/>
            <a:ext cx="8856984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sz="2800" b="1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防詐</a:t>
            </a:r>
            <a:r>
              <a:rPr kumimoji="1" lang="en-US" altLang="zh-TW" sz="2800" b="1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!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別給個資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別點網址 </a:t>
            </a:r>
            <a:r>
              <a:rPr kumimoji="1" lang="zh-TW" altLang="en-US" sz="28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別代購 </a:t>
            </a:r>
            <a:endParaRPr kumimoji="1" lang="zh-TW" altLang="en-US" sz="2800" b="1" i="0" u="none" strike="noStrike" cap="none" normalizeH="0" baseline="0" dirty="0" smtClean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新細明體" pitchFamily="18" charset="-120"/>
            </a:endParaRPr>
          </a:p>
          <a:p>
            <a:pPr marL="0" marR="0" lvl="0" indent="35560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2014/5/11</a:t>
            </a:r>
            <a:r>
              <a:rPr kumimoji="1" lang="en-US" altLang="zh-TW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自由電子報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zh-TW" alt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邱俊福</a:t>
            </a:r>
            <a:endParaRPr kumimoji="1" lang="zh-TW" altLang="en-US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刑事局統計，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從年初迄今，歹徒透過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LINE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通訊軟體行騙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約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700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多件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，犯罪手法有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3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大類型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：</a:t>
            </a:r>
            <a:endParaRPr kumimoji="1" lang="en-US" altLang="zh-TW" sz="2000" b="1" i="0" u="none" strike="noStrike" cap="none" normalizeH="0" baseline="0" dirty="0" smtClean="0">
              <a:ln>
                <a:noFill/>
              </a:ln>
              <a:solidFill>
                <a:srgbClr val="FF3300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1.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假冒好友要求代購遊戲點數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2.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借錢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3.</a:t>
            </a:r>
            <a:r>
              <a:rPr kumimoji="1" lang="zh-TW" altLang="en-US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要求協助簡訊認證</a:t>
            </a:r>
            <a:endParaRPr kumimoji="1" lang="en-US" altLang="zh-TW" sz="24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等，若遇這些狀況就須查證，以免上當。</a:t>
            </a:r>
            <a:endParaRPr kumimoji="1" lang="zh-TW" alt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zh-TW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代購遊戲點數伎倆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，是歹徒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竊取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標楷體" pitchFamily="65" charset="-120"/>
                <a:cs typeface="Times New Roman" pitchFamily="18" charset="0"/>
              </a:rPr>
              <a:t>LINE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帳號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密碼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後，假冒被害人的帳號登錄，化身好友，針對被害人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LINE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裡的親友發訊，請託赴超商購買遊戲點數，要求將遊戲點數的卡號、密碼拍照傳出，讓歹徒取得卡號、密碼，詐騙得手。</a:t>
            </a:r>
            <a:endParaRPr kumimoji="1" lang="zh-TW" alt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借錢手法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同樣化身好友，發訊給被害人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LINE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裡面的親友，小額借款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500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1000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元，另也有以手機沒電，要求親友收到簡訊能協助認證，詐取電信小額付費。</a:t>
            </a:r>
            <a:endParaRPr kumimoji="1" lang="zh-TW" altLang="en-US" sz="11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  <a:p>
            <a:pPr marL="0" marR="0" lvl="0" indent="355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至於有民眾接到朋友傳來的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LINE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訊息或簡訊，內容說自己剛辦了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1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支</a:t>
            </a:r>
            <a:r>
              <a:rPr kumimoji="1" lang="en-US" altLang="zh-TW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標楷體" pitchFamily="65" charset="-120"/>
                <a:cs typeface="Times New Roman" pitchFamily="18" charset="0"/>
              </a:rPr>
              <a:t>0809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開頭的新門號，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要求用手機幫他打打看會不會通，其實這支號碼是某拍賣網站的申請帳號認證電話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只要一撥通就等於確認申請帳號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，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接著門號就被假賣家拿去行騙</a:t>
            </a:r>
            <a:r>
              <a:rPr kumimoji="1" lang="zh-TW" alt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。</a:t>
            </a:r>
            <a:endParaRPr kumimoji="1" lang="zh-TW" alt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新細明體" pitchFamily="18" charset="-120"/>
              <a:cs typeface="新細明體" pitchFamily="18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089696" y="116632"/>
            <a:ext cx="48965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近日 媒體報導</a:t>
            </a:r>
            <a:r>
              <a:rPr lang="en-US" altLang="zh-TW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(1/2)</a:t>
            </a:r>
            <a:endParaRPr lang="zh-TW" altLang="en-US" sz="2800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1261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7504" y="1024172"/>
            <a:ext cx="8568952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新詐騙簡訊瘋傳！電信公司簡訊認證疑遭破解</a:t>
            </a:r>
          </a:p>
          <a:p>
            <a:pPr algn="r"/>
            <a:r>
              <a:rPr lang="en-US" altLang="zh-TW" dirty="0"/>
              <a:t>2014/4/22 </a:t>
            </a:r>
            <a:r>
              <a:rPr lang="en-US" altLang="zh-TW" dirty="0" err="1"/>
              <a:t>ETtoday</a:t>
            </a:r>
            <a:r>
              <a:rPr lang="en-US" altLang="zh-TW" dirty="0"/>
              <a:t> </a:t>
            </a:r>
            <a:r>
              <a:rPr lang="zh-TW" altLang="zh-TW" dirty="0"/>
              <a:t>洪聖</a:t>
            </a:r>
            <a:r>
              <a:rPr lang="zh-TW" altLang="zh-TW" dirty="0" smtClean="0"/>
              <a:t>壹</a:t>
            </a:r>
            <a:endParaRPr lang="en-US" altLang="zh-TW" dirty="0" smtClean="0"/>
          </a:p>
          <a:p>
            <a:r>
              <a:rPr lang="zh-TW" altLang="zh-TW" sz="1200" dirty="0"/>
              <a:t>隨著科技發展日新月異，消費模式跟著進化，而所謂線上支付、行動支付的新型態消費模式，卻已經成為駭客溫床。</a:t>
            </a:r>
            <a:r>
              <a:rPr lang="zh-TW" altLang="zh-TW" sz="1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中華電信受訪時建議民眾不要點選不明的簡訊連結</a:t>
            </a:r>
            <a:r>
              <a:rPr lang="zh-TW" altLang="zh-TW" sz="1200" dirty="0"/>
              <a:t>，</a:t>
            </a:r>
            <a:r>
              <a:rPr lang="zh-TW" altLang="zh-TW" sz="1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呼籲啟用「雙向簡訊認證」確保消費安全</a:t>
            </a:r>
            <a:r>
              <a:rPr lang="zh-TW" altLang="zh-TW" sz="1200" dirty="0"/>
              <a:t>；此外，趨勢科技呼籲應該安裝行動安全防護軟體進行安全掃描，而且不要下載來歷不明的應用程式。</a:t>
            </a:r>
          </a:p>
          <a:p>
            <a:r>
              <a:rPr lang="zh-TW" altLang="zh-TW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最近讀者們可能會發現以下的簡訊內容：</a:t>
            </a:r>
          </a:p>
          <a:p>
            <a:r>
              <a:rPr lang="en-US" altLang="zh-TW" sz="1200" dirty="0"/>
              <a:t>(1) </a:t>
            </a:r>
            <a:r>
              <a:rPr lang="zh-TW" altLang="zh-TW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您的快遞通知單</a:t>
            </a:r>
            <a:r>
              <a:rPr lang="zh-TW" altLang="zh-TW" sz="1200" dirty="0"/>
              <a:t>，收件簽收電子憑證</a:t>
            </a:r>
            <a:r>
              <a:rPr lang="en-US" altLang="zh-TW" sz="1200" dirty="0"/>
              <a:t>http://goo.gl/1****0</a:t>
            </a:r>
            <a:endParaRPr lang="zh-TW" altLang="zh-TW" sz="1200" dirty="0"/>
          </a:p>
          <a:p>
            <a:r>
              <a:rPr lang="en-US" altLang="zh-TW" sz="1200" dirty="0"/>
              <a:t>(2) </a:t>
            </a:r>
            <a:r>
              <a:rPr lang="zh-TW" altLang="zh-TW" sz="12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您的黑貓宅急便快遞通知單</a:t>
            </a:r>
            <a:r>
              <a:rPr lang="zh-TW" altLang="zh-TW" sz="1200" dirty="0"/>
              <a:t>，收件簽收電子憑證</a:t>
            </a:r>
            <a:r>
              <a:rPr lang="en-US" altLang="zh-TW" sz="1200" dirty="0"/>
              <a:t>http://goo.gl/K****N</a:t>
            </a:r>
            <a:endParaRPr lang="zh-TW" altLang="zh-TW" sz="1200" dirty="0"/>
          </a:p>
          <a:p>
            <a:r>
              <a:rPr lang="en-US" altLang="zh-TW" sz="1200" dirty="0"/>
              <a:t>(3) OOO</a:t>
            </a:r>
            <a:r>
              <a:rPr lang="zh-TW" altLang="zh-TW" sz="1200" dirty="0"/>
              <a:t>先生，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您正在申請網上支付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月水費共計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200" dirty="0"/>
              <a:t>666.00</a:t>
            </a:r>
            <a:r>
              <a:rPr lang="zh-TW" altLang="zh-TW" sz="1200" dirty="0"/>
              <a:t>元，如非本人操作，請查看電子憑證進行取消：</a:t>
            </a:r>
            <a:r>
              <a:rPr lang="en-US" altLang="zh-TW" sz="1200" dirty="0"/>
              <a:t>http://goo.gl/A****b</a:t>
            </a:r>
            <a:endParaRPr lang="zh-TW" altLang="zh-TW" sz="1200" dirty="0"/>
          </a:p>
          <a:p>
            <a:r>
              <a:rPr lang="en-US" altLang="zh-TW" sz="1200" dirty="0"/>
              <a:t>(4) OOO</a:t>
            </a:r>
            <a:r>
              <a:rPr lang="zh-TW" altLang="zh-TW" sz="1200" dirty="0"/>
              <a:t>先生，</a:t>
            </a:r>
            <a:r>
              <a:rPr lang="zh-TW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您正在申請網上支付</a:t>
            </a:r>
            <a:r>
              <a:rPr lang="en-US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103</a:t>
            </a:r>
            <a:r>
              <a:rPr lang="zh-TW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zh-TW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月電費共計</a:t>
            </a:r>
            <a:r>
              <a:rPr lang="en-US" altLang="zh-TW" sz="1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200" dirty="0"/>
              <a:t>888.00 </a:t>
            </a:r>
            <a:r>
              <a:rPr lang="zh-TW" altLang="zh-TW" sz="1200" dirty="0"/>
              <a:t>元，若非本人操作，請查看電子憑證進行取消</a:t>
            </a:r>
            <a:r>
              <a:rPr lang="en-US" altLang="zh-TW" sz="1200" dirty="0"/>
              <a:t>http://goo.gl/U****a</a:t>
            </a:r>
            <a:endParaRPr lang="zh-TW" altLang="zh-TW" sz="1200" dirty="0"/>
          </a:p>
          <a:p>
            <a:r>
              <a:rPr lang="en-US" altLang="zh-TW" sz="1200" dirty="0"/>
              <a:t>(5) OOO</a:t>
            </a:r>
            <a:r>
              <a:rPr lang="zh-TW" altLang="zh-TW" sz="1200" dirty="0"/>
              <a:t>先生，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您正在申請網上支付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103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zh-TW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月電費共計</a:t>
            </a:r>
            <a:r>
              <a:rPr lang="en-US" altLang="zh-TW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200" dirty="0"/>
              <a:t>9999.00 </a:t>
            </a:r>
            <a:r>
              <a:rPr lang="zh-TW" altLang="zh-TW" sz="1200" dirty="0"/>
              <a:t>元，若非本人操作，請查看電子憑證進行取消</a:t>
            </a:r>
            <a:r>
              <a:rPr lang="en-US" altLang="zh-TW" sz="1200" dirty="0"/>
              <a:t>http://goo.gl/W****f</a:t>
            </a:r>
            <a:endParaRPr lang="zh-TW" altLang="zh-TW" sz="1200" dirty="0"/>
          </a:p>
          <a:p>
            <a:r>
              <a:rPr lang="zh-TW" altLang="zh-TW" sz="1200" dirty="0"/>
              <a:t>對此，刑事警察局警告，這些都是手機簡訊詐騙手法，詐騙集團用以上形式為由，誘騙不知情民眾點入網址連結，進而自動下載安裝惡意程式，在未經使用者同意下盜用個資，進行小額付費扣款。</a:t>
            </a:r>
          </a:p>
          <a:p>
            <a:endParaRPr lang="en-US" altLang="zh-TW" sz="1000" dirty="0" smtClean="0"/>
          </a:p>
          <a:p>
            <a:r>
              <a:rPr lang="zh-TW" altLang="zh-TW" dirty="0" smtClean="0"/>
              <a:t>對</a:t>
            </a:r>
            <a:r>
              <a:rPr lang="zh-TW" altLang="zh-TW" dirty="0"/>
              <a:t>此，趨勢科技資深技術顧問簡勝財受訪時回應，目前常見的詐騙途徑及傳散方式有</a:t>
            </a:r>
            <a:r>
              <a:rPr lang="zh-TW" altLang="zh-TW" dirty="0" smtClean="0"/>
              <a:t>下列</a:t>
            </a:r>
            <a:r>
              <a:rPr lang="zh-TW" altLang="en-US" dirty="0" smtClean="0"/>
              <a:t>四</a:t>
            </a:r>
            <a:r>
              <a:rPr lang="zh-TW" altLang="zh-TW" dirty="0" smtClean="0"/>
              <a:t>種</a:t>
            </a:r>
            <a:r>
              <a:rPr lang="zh-TW" altLang="zh-TW" dirty="0"/>
              <a:t>狀況：</a:t>
            </a:r>
          </a:p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(1) </a:t>
            </a:r>
            <a:r>
              <a:rPr lang="zh-TW" altLang="zh-TW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社交工程詐騙</a:t>
            </a:r>
            <a:r>
              <a:rPr lang="zh-TW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：透過</a:t>
            </a:r>
            <a:r>
              <a:rPr lang="en-US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email </a:t>
            </a:r>
            <a:r>
              <a:rPr lang="zh-TW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附檔散播惡意程式</a:t>
            </a:r>
          </a:p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(2) </a:t>
            </a:r>
            <a:r>
              <a:rPr lang="zh-TW" altLang="zh-TW" sz="2000" b="1" dirty="0">
                <a:solidFill>
                  <a:srgbClr val="99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惡意釣魚網址</a:t>
            </a:r>
            <a:r>
              <a:rPr lang="zh-TW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：透過簡訊、社交軟體（如</a:t>
            </a:r>
            <a:r>
              <a:rPr lang="en-US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Line</a:t>
            </a:r>
            <a:r>
              <a:rPr lang="zh-TW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等）散布</a:t>
            </a:r>
          </a:p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(3) </a:t>
            </a:r>
            <a:r>
              <a:rPr lang="en-US" altLang="zh-TW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App </a:t>
            </a:r>
            <a:r>
              <a:rPr lang="zh-TW" altLang="zh-TW" sz="20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騙取個資</a:t>
            </a:r>
            <a:r>
              <a:rPr lang="zh-TW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：透過</a:t>
            </a:r>
            <a:r>
              <a:rPr lang="en-US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App </a:t>
            </a:r>
            <a:r>
              <a:rPr lang="zh-TW" altLang="zh-TW" sz="2000" b="1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取得用戶個資</a:t>
            </a:r>
          </a:p>
          <a:p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(4)</a:t>
            </a:r>
            <a:r>
              <a:rPr lang="en-US" altLang="zh-TW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zh-TW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透過非官方</a:t>
            </a:r>
            <a:r>
              <a:rPr lang="en-US" altLang="zh-TW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App store </a:t>
            </a:r>
            <a:r>
              <a:rPr lang="zh-TW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下載的</a:t>
            </a:r>
            <a:r>
              <a:rPr lang="en-US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App</a:t>
            </a:r>
            <a:r>
              <a:rPr lang="zh-TW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，或是破解程式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089696" y="116632"/>
            <a:ext cx="48965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近日 媒體報導</a:t>
            </a:r>
            <a:r>
              <a:rPr lang="en-US" altLang="zh-TW" sz="28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(2/2</a:t>
            </a:r>
            <a:r>
              <a:rPr lang="en-US" altLang="zh-TW" sz="2800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800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endParaRPr lang="zh-TW" altLang="en-US" sz="44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009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2134957" y="44624"/>
            <a:ext cx="4878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4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微軟正黑體" pitchFamily="34" charset="-120"/>
              </a:rPr>
              <a:t>結       語</a:t>
            </a:r>
            <a:endParaRPr lang="zh-TW" altLang="en-US" sz="5400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微軟正黑體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433512" y="1166842"/>
            <a:ext cx="8386960" cy="501675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896938"/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LINE 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雖然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讓我們享受到網路溝通的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便利，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但這樣的「</a:t>
            </a:r>
            <a:r>
              <a:rPr lang="zh-TW" altLang="zh-TW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便利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」卻也演變成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歹徒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用來</a:t>
            </a:r>
            <a:r>
              <a:rPr lang="zh-TW" altLang="zh-TW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詐騙的新</a:t>
            </a:r>
            <a:r>
              <a:rPr lang="zh-TW" altLang="zh-TW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工具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透過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投影片的介紹，相信大家對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LINE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常見</a:t>
            </a:r>
            <a:r>
              <a:rPr lang="zh-TW" altLang="zh-TW" sz="3200" dirty="0">
                <a:latin typeface="微軟正黑體" pitchFamily="34" charset="-120"/>
                <a:ea typeface="微軟正黑體" pitchFamily="34" charset="-120"/>
              </a:rPr>
              <a:t>的詐騙</a:t>
            </a:r>
            <a:r>
              <a:rPr lang="zh-TW" altLang="zh-TW" sz="3200" dirty="0" smtClean="0">
                <a:latin typeface="微軟正黑體" pitchFamily="34" charset="-120"/>
                <a:ea typeface="微軟正黑體" pitchFamily="34" charset="-120"/>
              </a:rPr>
              <a:t>手法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都有一定的認識。</a:t>
            </a:r>
            <a:endParaRPr lang="en-US" altLang="zh-TW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 indent="896938"/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在 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LINE 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的使用</a:t>
            </a:r>
            <a:r>
              <a:rPr lang="zh-TW" altLang="en-US" sz="3200" dirty="0">
                <a:latin typeface="微軟正黑體" pitchFamily="34" charset="-120"/>
                <a:ea typeface="微軟正黑體" pitchFamily="34" charset="-120"/>
              </a:rPr>
              <a:t>上，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透漏任何個人資料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3200" b="1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點選</a:t>
            </a:r>
            <a:r>
              <a:rPr lang="zh-TW" altLang="en-US" sz="3200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不明</a:t>
            </a:r>
            <a:r>
              <a:rPr lang="zh-TW" altLang="en-US" sz="3200" b="1" dirty="0" smtClean="0">
                <a:solidFill>
                  <a:srgbClr val="00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超連結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32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不</a:t>
            </a:r>
            <a:r>
              <a:rPr lang="zh-TW" alt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使用相同的帳號</a:t>
            </a:r>
            <a:r>
              <a:rPr lang="zh-TW" altLang="en-US" sz="32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密碼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en-US" altLang="zh-TW" sz="24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400" b="1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透過</a:t>
            </a:r>
            <a:r>
              <a:rPr lang="en-US" altLang="zh-TW" sz="2400" b="1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LINE</a:t>
            </a:r>
            <a:r>
              <a:rPr lang="zh-TW" altLang="en-US" sz="2400" b="1" dirty="0" smtClean="0">
                <a:solidFill>
                  <a:srgbClr val="3333FF"/>
                </a:solidFill>
                <a:latin typeface="微軟正黑體" pitchFamily="34" charset="-120"/>
                <a:ea typeface="微軟正黑體" pitchFamily="34" charset="-120"/>
              </a:rPr>
              <a:t>以外管道查證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問清楚親友傳送</a:t>
            </a:r>
            <a:r>
              <a:rPr lang="zh-TW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過來的</a:t>
            </a:r>
            <a:r>
              <a:rPr lang="zh-TW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要求</a:t>
            </a:r>
            <a:r>
              <a:rPr lang="zh-TW" altLang="en-US" sz="32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等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，按照建議步驟修改</a:t>
            </a:r>
            <a:r>
              <a:rPr lang="zh-TW" altLang="en-US" sz="3200" b="1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好友及隱私設定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，正確使用 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LINE </a:t>
            </a:r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的功能，一定可以大大減少被詐騙的機會。</a:t>
            </a:r>
            <a:endParaRPr lang="en-US" altLang="zh-TW" sz="3200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468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2195736" y="2418055"/>
            <a:ext cx="3884397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sz="7200" b="1" cap="all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敬請</a:t>
            </a:r>
            <a:r>
              <a:rPr lang="zh-TW" altLang="en-US" sz="7200" b="1" cap="all" dirty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指教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0"/>
          </p:nvPr>
        </p:nvSpPr>
        <p:spPr>
          <a:xfrm>
            <a:off x="6846888" y="6021388"/>
            <a:ext cx="2133600" cy="365125"/>
          </a:xfrm>
        </p:spPr>
        <p:txBody>
          <a:bodyPr/>
          <a:lstStyle/>
          <a:p>
            <a:pPr>
              <a:defRPr/>
            </a:pPr>
            <a:fld id="{06E4702B-DC1C-4044-A699-77078A02CAF4}" type="slidenum">
              <a:rPr lang="zh-TW" altLang="en-US" smtClean="0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 algn="r">
              <a:defRPr/>
            </a:pPr>
            <a:r>
              <a:rPr lang="en-US" altLang="zh-TW" smtClean="0"/>
              <a:t>1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資通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8346</TotalTime>
  <Words>1666</Words>
  <Application>Microsoft Office PowerPoint</Application>
  <PresentationFormat>如螢幕大小 (4:3)</PresentationFormat>
  <Paragraphs>99</Paragraphs>
  <Slides>15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16" baseType="lpstr">
      <vt:lpstr>資通科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詐騙案例與應對建議總結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BCRM</dc:title>
  <dc:creator>alan</dc:creator>
  <cp:lastModifiedBy>csi</cp:lastModifiedBy>
  <cp:revision>941</cp:revision>
  <dcterms:created xsi:type="dcterms:W3CDTF">2012-08-15T06:15:02Z</dcterms:created>
  <dcterms:modified xsi:type="dcterms:W3CDTF">2014-05-22T02:07:26Z</dcterms:modified>
</cp:coreProperties>
</file>